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iezZxxittc8Ncl8Hf4Rn0v46YI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EDFFF1-D865-4B88-841E-844023216C0F}">
  <a:tblStyle styleId="{58EDFFF1-D865-4B88-841E-844023216C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53865f937_2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2e53865f937_2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377c37e8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7377c37e8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27377c37e8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e48d3daaea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g2e48d3daaea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e8d861a6f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2de8d861a6f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53865f937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2e53865f937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53865f93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g2e53865f93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53865f937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2e53865f937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e53865f937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2e53865f937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377c37e8c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50">
              <a:solidFill>
                <a:srgbClr val="2125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27377c37e8c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grpSp>
        <p:nvGrpSpPr>
          <p:cNvPr id="21" name="Google Shape;21;p4"/>
          <p:cNvGrpSpPr/>
          <p:nvPr/>
        </p:nvGrpSpPr>
        <p:grpSpPr>
          <a:xfrm>
            <a:off x="4294750" y="5349875"/>
            <a:ext cx="3602500" cy="508000"/>
            <a:chOff x="540688" y="5752570"/>
            <a:chExt cx="3602500" cy="508000"/>
          </a:xfrm>
        </p:grpSpPr>
        <p:pic>
          <p:nvPicPr>
            <p:cNvPr descr="Logo&#10;&#10;Description automatically generated" id="22" name="Google Shape;22;p4"/>
            <p:cNvPicPr preferRelativeResize="0"/>
            <p:nvPr/>
          </p:nvPicPr>
          <p:blipFill rotWithShape="1">
            <a:blip r:embed="rId2">
              <a:alphaModFix/>
            </a:blip>
            <a:srcRect b="25238" l="0" r="0" t="30317"/>
            <a:stretch/>
          </p:blipFill>
          <p:spPr>
            <a:xfrm>
              <a:off x="540688" y="5752570"/>
              <a:ext cx="1524000" cy="50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Google Shape;23;p4"/>
            <p:cNvSpPr txBox="1"/>
            <p:nvPr/>
          </p:nvSpPr>
          <p:spPr>
            <a:xfrm>
              <a:off x="1924311" y="5760811"/>
              <a:ext cx="2218877" cy="481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811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rgbClr val="5A5B5E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School of Software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811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rgbClr val="1DA1C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Soongsil University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1" y="-1"/>
            <a:ext cx="12191999" cy="681037"/>
          </a:xfrm>
          <a:prstGeom prst="rect">
            <a:avLst/>
          </a:prstGeom>
          <a:gradFill>
            <a:gsLst>
              <a:gs pos="0">
                <a:srgbClr val="01688F"/>
              </a:gs>
              <a:gs pos="70000">
                <a:srgbClr val="72ABC8"/>
              </a:gs>
              <a:gs pos="85000">
                <a:srgbClr val="B3C6E7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옥외설치물이(가) 표시된 사진&#10;&#10;자동 생성된 설명" id="26" name="Google Shape;26;p5"/>
          <p:cNvPicPr preferRelativeResize="0"/>
          <p:nvPr/>
        </p:nvPicPr>
        <p:blipFill rotWithShape="1">
          <a:blip r:embed="rId2">
            <a:alphaModFix amt="70000"/>
          </a:blip>
          <a:srcRect b="82773" l="1" r="68633" t="7297"/>
          <a:stretch/>
        </p:blipFill>
        <p:spPr>
          <a:xfrm>
            <a:off x="9593626" y="-1"/>
            <a:ext cx="2598373" cy="6810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367748" y="150607"/>
            <a:ext cx="11456504" cy="5304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b="1" sz="3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67748" y="1172818"/>
            <a:ext cx="11456504" cy="50041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-"/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0" type="dt"/>
          </p:nvPr>
        </p:nvSpPr>
        <p:spPr>
          <a:xfrm>
            <a:off x="838200" y="6598733"/>
            <a:ext cx="27432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1" type="ftr"/>
          </p:nvPr>
        </p:nvSpPr>
        <p:spPr>
          <a:xfrm>
            <a:off x="4038600" y="6598733"/>
            <a:ext cx="41148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610600" y="6598733"/>
            <a:ext cx="27432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rebuchet MS"/>
              <a:buNone/>
              <a:defRPr sz="48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838200" y="6598733"/>
            <a:ext cx="27432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4038600" y="6598733"/>
            <a:ext cx="41148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610600" y="6598733"/>
            <a:ext cx="2743200" cy="2137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grpSp>
        <p:nvGrpSpPr>
          <p:cNvPr id="38" name="Google Shape;38;p6"/>
          <p:cNvGrpSpPr/>
          <p:nvPr/>
        </p:nvGrpSpPr>
        <p:grpSpPr>
          <a:xfrm>
            <a:off x="4294750" y="5349875"/>
            <a:ext cx="3602500" cy="508000"/>
            <a:chOff x="540688" y="5752570"/>
            <a:chExt cx="3602500" cy="508000"/>
          </a:xfrm>
        </p:grpSpPr>
        <p:pic>
          <p:nvPicPr>
            <p:cNvPr descr="Logo&#10;&#10;Description automatically generated" id="39" name="Google Shape;39;p6"/>
            <p:cNvPicPr preferRelativeResize="0"/>
            <p:nvPr/>
          </p:nvPicPr>
          <p:blipFill rotWithShape="1">
            <a:blip r:embed="rId2">
              <a:alphaModFix/>
            </a:blip>
            <a:srcRect b="25238" l="0" r="0" t="30317"/>
            <a:stretch/>
          </p:blipFill>
          <p:spPr>
            <a:xfrm>
              <a:off x="540688" y="5752570"/>
              <a:ext cx="1524000" cy="50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40;p6"/>
            <p:cNvSpPr txBox="1"/>
            <p:nvPr/>
          </p:nvSpPr>
          <p:spPr>
            <a:xfrm>
              <a:off x="1924311" y="5760811"/>
              <a:ext cx="2218877" cy="481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811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rgbClr val="5A5B5E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School of Software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811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rgbClr val="1DA1C6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Soongsil University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7.png"/><Relationship Id="rId7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>
            <p:ph idx="12" type="sldNum"/>
          </p:nvPr>
        </p:nvSpPr>
        <p:spPr>
          <a:xfrm>
            <a:off x="8413335" y="6648450"/>
            <a:ext cx="3778665" cy="2115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309033" y="1205760"/>
            <a:ext cx="11573934" cy="41414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144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ko-KR" sz="4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MiniOS</a:t>
            </a:r>
            <a:endParaRPr b="1" i="0" sz="2800" u="none" cap="none" strike="noStrike">
              <a:solidFill>
                <a:srgbClr val="2D3F4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최종발표</a:t>
            </a:r>
            <a:endParaRPr b="1" i="0" sz="2800" u="none" cap="none" strike="noStrike">
              <a:solidFill>
                <a:srgbClr val="2D3F4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2D3F4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ko-KR" sz="2800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b="1" i="0" lang="ko-KR" sz="2800" u="none" cap="none" strike="noStrike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2D3F4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9" name="Google Shape;59;p1"/>
          <p:cNvSpPr/>
          <p:nvPr/>
        </p:nvSpPr>
        <p:spPr>
          <a:xfrm>
            <a:off x="309033" y="4588777"/>
            <a:ext cx="11573934" cy="4835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144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이동현 </a:t>
            </a:r>
            <a:r>
              <a:rPr b="1" lang="ko-KR" sz="2800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박천명</a:t>
            </a:r>
            <a:r>
              <a:rPr b="1" i="0" lang="ko-KR" sz="2800" u="none" cap="none" strike="noStrike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 이</a:t>
            </a:r>
            <a:r>
              <a:rPr b="1" lang="ko-KR" sz="2800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건우</a:t>
            </a:r>
            <a:r>
              <a:rPr b="1" i="0" lang="ko-KR" sz="2800" u="none" cap="none" strike="noStrike">
                <a:solidFill>
                  <a:srgbClr val="2D3F4E"/>
                </a:solidFill>
                <a:latin typeface="Trebuchet MS"/>
                <a:ea typeface="Trebuchet MS"/>
                <a:cs typeface="Trebuchet MS"/>
                <a:sym typeface="Trebuchet MS"/>
              </a:rPr>
              <a:t> 정민교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"/>
          <p:cNvPicPr preferRelativeResize="0"/>
          <p:nvPr/>
        </p:nvPicPr>
        <p:blipFill rotWithShape="1">
          <a:blip r:embed="rId3">
            <a:alphaModFix/>
          </a:blip>
          <a:srcRect b="0" l="39580" r="0" t="0"/>
          <a:stretch/>
        </p:blipFill>
        <p:spPr>
          <a:xfrm>
            <a:off x="5772425" y="5220025"/>
            <a:ext cx="2077925" cy="7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53865f937_2_2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</a:t>
            </a:r>
            <a:endParaRPr/>
          </a:p>
        </p:txBody>
      </p:sp>
      <p:sp>
        <p:nvSpPr>
          <p:cNvPr id="128" name="Google Shape;128;g2e53865f937_2_2"/>
          <p:cNvSpPr txBox="1"/>
          <p:nvPr>
            <p:ph idx="1" type="body"/>
          </p:nvPr>
        </p:nvSpPr>
        <p:spPr>
          <a:xfrm>
            <a:off x="293473" y="1209968"/>
            <a:ext cx="114564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ko-KR"/>
              <a:t>전체 과정 모식도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9" name="Google Shape;129;g2e53865f937_2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388" y="1774025"/>
            <a:ext cx="11013224" cy="481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g27377c37e8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875" y="171665"/>
            <a:ext cx="8686249" cy="651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7377c37e8c_0_0"/>
          <p:cNvSpPr txBox="1"/>
          <p:nvPr>
            <p:ph type="title"/>
          </p:nvPr>
        </p:nvSpPr>
        <p:spPr>
          <a:xfrm>
            <a:off x="3827550" y="1931100"/>
            <a:ext cx="4536900" cy="10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>
                <a:solidFill>
                  <a:schemeClr val="dk1"/>
                </a:solidFill>
              </a:rPr>
              <a:t>감사합니다!</a:t>
            </a:r>
            <a:br>
              <a:rPr lang="ko-KR">
                <a:solidFill>
                  <a:schemeClr val="dk1"/>
                </a:solidFill>
              </a:rPr>
            </a:br>
            <a:r>
              <a:rPr lang="ko-KR">
                <a:solidFill>
                  <a:schemeClr val="dk1"/>
                </a:solidFill>
              </a:rPr>
              <a:t>20년 뒤에 만나요!!!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367748" y="150607"/>
            <a:ext cx="11456504" cy="5304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Contents</a:t>
            </a:r>
            <a:endParaRPr/>
          </a:p>
        </p:txBody>
      </p:sp>
      <p:sp>
        <p:nvSpPr>
          <p:cNvPr id="66" name="Google Shape;66;p2"/>
          <p:cNvSpPr txBox="1"/>
          <p:nvPr>
            <p:ph idx="1" type="body"/>
          </p:nvPr>
        </p:nvSpPr>
        <p:spPr>
          <a:xfrm>
            <a:off x="367800" y="1302150"/>
            <a:ext cx="114564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159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ko-KR" sz="2600"/>
              <a:t>System Parameter</a:t>
            </a:r>
            <a:endParaRPr sz="26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159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ko-KR" sz="2600"/>
              <a:t>MiniOS Execution Result</a:t>
            </a:r>
            <a:endParaRPr sz="2600"/>
          </a:p>
          <a:p>
            <a:pPr indent="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600"/>
          </a:p>
          <a:p>
            <a:pPr indent="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600"/>
          </a:p>
          <a:p>
            <a:pPr indent="-2159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Char char="▪"/>
            </a:pPr>
            <a:r>
              <a:rPr lang="ko-KR" sz="2600"/>
              <a:t>Conclusion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48d3daaea_2_1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System Parameter</a:t>
            </a:r>
            <a:endParaRPr/>
          </a:p>
        </p:txBody>
      </p:sp>
      <p:sp>
        <p:nvSpPr>
          <p:cNvPr id="72" name="Google Shape;72;g2e48d3daaea_2_1"/>
          <p:cNvSpPr txBox="1"/>
          <p:nvPr>
            <p:ph idx="1" type="body"/>
          </p:nvPr>
        </p:nvSpPr>
        <p:spPr>
          <a:xfrm>
            <a:off x="206301" y="1250325"/>
            <a:ext cx="103992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ko-KR"/>
              <a:t>Defining System Parameter                                          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graphicFrame>
        <p:nvGraphicFramePr>
          <p:cNvPr id="73" name="Google Shape;73;g2e48d3daaea_2_1"/>
          <p:cNvGraphicFramePr/>
          <p:nvPr/>
        </p:nvGraphicFramePr>
        <p:xfrm>
          <a:off x="2312725" y="2143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{58EDFFF1-D865-4B88-841E-844023216C0F}</a:tableStyleId>
              </a:tblPr>
              <a:tblGrid>
                <a:gridCol w="3783275"/>
                <a:gridCol w="3783275"/>
              </a:tblGrid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종류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값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F9CB9C"/>
                    </a:solidFill>
                  </a:tcPr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Secondary Storage Size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8192 Byte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Main Memory Size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4096 Byte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Virtual Memory Size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4096 Byte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Page Size(=Frame, Block Size)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128 Byte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Queue Size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10 개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7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Time Quantum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 초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de8d861a6f_1_1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</a:t>
            </a:r>
            <a:endParaRPr/>
          </a:p>
        </p:txBody>
      </p:sp>
      <p:sp>
        <p:nvSpPr>
          <p:cNvPr id="79" name="Google Shape;79;g2de8d861a6f_1_1"/>
          <p:cNvSpPr txBox="1"/>
          <p:nvPr>
            <p:ph idx="1" type="body"/>
          </p:nvPr>
        </p:nvSpPr>
        <p:spPr>
          <a:xfrm>
            <a:off x="293473" y="1209968"/>
            <a:ext cx="11456400" cy="50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ko-KR"/>
              <a:t>전체 과정 </a:t>
            </a:r>
            <a:r>
              <a:rPr lang="ko-KR"/>
              <a:t>모식도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80" name="Google Shape;80;g2de8d861a6f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388" y="1774025"/>
            <a:ext cx="11013224" cy="481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53865f937_0_22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</a:t>
            </a:r>
            <a:endParaRPr/>
          </a:p>
        </p:txBody>
      </p:sp>
      <p:pic>
        <p:nvPicPr>
          <p:cNvPr id="86" name="Google Shape;86;g2e53865f937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1800" y="1638027"/>
            <a:ext cx="1533500" cy="10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2e53865f937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850" y="808632"/>
            <a:ext cx="5385232" cy="5872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53865f937_0_0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- Page Table</a:t>
            </a:r>
            <a:endParaRPr/>
          </a:p>
        </p:txBody>
      </p:sp>
      <p:sp>
        <p:nvSpPr>
          <p:cNvPr id="93" name="Google Shape;93;g2e53865f937_0_0"/>
          <p:cNvSpPr/>
          <p:nvPr/>
        </p:nvSpPr>
        <p:spPr>
          <a:xfrm>
            <a:off x="1527275" y="1832175"/>
            <a:ext cx="4568700" cy="1815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4" name="Google Shape;94;g2e53865f93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750" y="2032299"/>
            <a:ext cx="5553074" cy="150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2e53865f93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2525" y="957150"/>
            <a:ext cx="3750025" cy="57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53865f937_0_13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- Memory Allocation </a:t>
            </a:r>
            <a:endParaRPr/>
          </a:p>
        </p:txBody>
      </p:sp>
      <p:pic>
        <p:nvPicPr>
          <p:cNvPr id="101" name="Google Shape;101;g2e53865f937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3407"/>
            <a:ext cx="11887201" cy="518323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e53865f937_0_13"/>
          <p:cNvSpPr/>
          <p:nvPr/>
        </p:nvSpPr>
        <p:spPr>
          <a:xfrm>
            <a:off x="6933650" y="755200"/>
            <a:ext cx="5192400" cy="5387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3" name="Google Shape;103;g2e53865f937_0_13"/>
          <p:cNvPicPr preferRelativeResize="0"/>
          <p:nvPr/>
        </p:nvPicPr>
        <p:blipFill rotWithShape="1">
          <a:blip r:embed="rId4">
            <a:alphaModFix/>
          </a:blip>
          <a:srcRect b="0" l="0" r="30260" t="0"/>
          <a:stretch/>
        </p:blipFill>
        <p:spPr>
          <a:xfrm>
            <a:off x="293800" y="755200"/>
            <a:ext cx="2586624" cy="606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e53865f937_0_13"/>
          <p:cNvPicPr preferRelativeResize="0"/>
          <p:nvPr/>
        </p:nvPicPr>
        <p:blipFill rotWithShape="1">
          <a:blip r:embed="rId5">
            <a:alphaModFix/>
          </a:blip>
          <a:srcRect b="35362" l="0" r="41072" t="0"/>
          <a:stretch/>
        </p:blipFill>
        <p:spPr>
          <a:xfrm>
            <a:off x="2983363" y="1391150"/>
            <a:ext cx="3471288" cy="479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2e53865f937_0_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751" y="924876"/>
            <a:ext cx="6480724" cy="241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2e53865f937_0_13"/>
          <p:cNvPicPr preferRelativeResize="0"/>
          <p:nvPr/>
        </p:nvPicPr>
        <p:blipFill rotWithShape="1">
          <a:blip r:embed="rId7">
            <a:alphaModFix/>
          </a:blip>
          <a:srcRect b="0" l="-11844" r="33401" t="0"/>
          <a:stretch/>
        </p:blipFill>
        <p:spPr>
          <a:xfrm>
            <a:off x="-738450" y="3429000"/>
            <a:ext cx="7532476" cy="3128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53865f937_0_36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- Memory Allocation </a:t>
            </a:r>
            <a:endParaRPr/>
          </a:p>
        </p:txBody>
      </p:sp>
      <p:pic>
        <p:nvPicPr>
          <p:cNvPr id="112" name="Google Shape;112;g2e53865f937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3407"/>
            <a:ext cx="11887201" cy="518323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e53865f937_0_36"/>
          <p:cNvSpPr/>
          <p:nvPr/>
        </p:nvSpPr>
        <p:spPr>
          <a:xfrm>
            <a:off x="6933650" y="755200"/>
            <a:ext cx="5192400" cy="5387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4" name="Google Shape;114;g2e53865f937_0_36"/>
          <p:cNvPicPr preferRelativeResize="0"/>
          <p:nvPr/>
        </p:nvPicPr>
        <p:blipFill rotWithShape="1">
          <a:blip r:embed="rId4">
            <a:alphaModFix/>
          </a:blip>
          <a:srcRect b="0" l="0" r="0" t="64833"/>
          <a:stretch/>
        </p:blipFill>
        <p:spPr>
          <a:xfrm>
            <a:off x="282925" y="908100"/>
            <a:ext cx="6480000" cy="252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e53865f937_0_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925" y="3170500"/>
            <a:ext cx="6444001" cy="344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377c37e8c_0_33"/>
          <p:cNvSpPr txBox="1"/>
          <p:nvPr>
            <p:ph type="title"/>
          </p:nvPr>
        </p:nvSpPr>
        <p:spPr>
          <a:xfrm>
            <a:off x="367748" y="150607"/>
            <a:ext cx="114564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</a:pPr>
            <a:r>
              <a:rPr lang="ko-KR"/>
              <a:t>MiniOS Execution Result - Scheduler</a:t>
            </a:r>
            <a:endParaRPr/>
          </a:p>
        </p:txBody>
      </p:sp>
      <p:sp>
        <p:nvSpPr>
          <p:cNvPr id="121" name="Google Shape;121;g27377c37e8c_0_33"/>
          <p:cNvSpPr/>
          <p:nvPr/>
        </p:nvSpPr>
        <p:spPr>
          <a:xfrm>
            <a:off x="1030800" y="1983300"/>
            <a:ext cx="4318800" cy="414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2" name="Google Shape;122;g27377c37e8c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00" y="833394"/>
            <a:ext cx="11961298" cy="585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2021-06-13T01:21:08Z</dcterms:created>
  <dc:creator>Young Seo Lee</dc:creator>
</cp:coreProperties>
</file>